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3" r:id="rId11"/>
    <p:sldId id="284" r:id="rId12"/>
    <p:sldId id="282" r:id="rId1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6FCC"/>
    <a:srgbClr val="DDE6F6"/>
    <a:srgbClr val="EEF9FD"/>
    <a:srgbClr val="F9EBF8"/>
    <a:srgbClr val="46243D"/>
    <a:srgbClr val="D8F2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047A677-73C0-45C7-14FC-1A4DA31E47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90ACECD-22DB-EF76-A2BA-7A1C17AF64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5E41F95-9127-0F7E-8D0F-BB1359ABB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FBC0-6D90-CD48-B5B0-276F3EC9E2DD}" type="datetimeFigureOut">
              <a:rPr kumimoji="1" lang="en-US" altLang="ja-JP" smtClean="0"/>
              <a:t>6/8/26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27A9903-63A7-A012-2277-7782BF4B6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1AD10F1-4684-186E-9A71-95AC96F87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223BB-1682-E54C-AD7F-BB9BF6E7D466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0003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02B60A-3FFC-31E1-ED2B-29D39FDA7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95ADE43-8911-61D5-8E70-79433867E1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89B8C81-D367-3202-EE22-26AE0B7DB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FBC0-6D90-CD48-B5B0-276F3EC9E2DD}" type="datetimeFigureOut">
              <a:rPr kumimoji="1" lang="en-US" altLang="ja-JP" smtClean="0"/>
              <a:t>6/8/26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64F75EB-44F6-A37E-4CBA-4048FDC6A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AECF758-6E0B-5326-628F-4351452E4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223BB-1682-E54C-AD7F-BB9BF6E7D466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5556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8AD0A054-493C-7132-AB3A-89259CEDF4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71D520D-0848-79D4-A7BB-11DE2ABE9A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92DE0B1-A47C-0252-016F-4026E0C75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FBC0-6D90-CD48-B5B0-276F3EC9E2DD}" type="datetimeFigureOut">
              <a:rPr kumimoji="1" lang="en-US" altLang="ja-JP" smtClean="0"/>
              <a:t>6/8/26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D23955A-A88F-71F0-D673-8C8032216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B3F9D82-236F-4E07-5A9E-BAC829F69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223BB-1682-E54C-AD7F-BB9BF6E7D466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1305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A8FE362-595E-0883-784E-80B55199D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C227822-82D4-FAAB-00F2-A96EAB62DB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1EF5A8C-DF03-5286-963A-C08A7F705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FBC0-6D90-CD48-B5B0-276F3EC9E2DD}" type="datetimeFigureOut">
              <a:rPr kumimoji="1" lang="en-US" altLang="ja-JP" smtClean="0"/>
              <a:t>6/8/26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B00DEC3-420C-B23B-3D16-55B390478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FB3AD03-B919-AA11-5DA1-27DB87FCB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223BB-1682-E54C-AD7F-BB9BF6E7D466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0463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64E975-F8EA-A8D5-EAD4-05FFC3C83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BD6DC91-112B-0CD9-A922-F6FDA9D22B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2254294-35BC-9600-4CA1-BACAF35F6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FBC0-6D90-CD48-B5B0-276F3EC9E2DD}" type="datetimeFigureOut">
              <a:rPr kumimoji="1" lang="en-US" altLang="ja-JP" smtClean="0"/>
              <a:t>6/8/26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2CD228E-48B4-1DB3-2750-CC43D65C0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A3742C5-C860-0A4A-1FE6-720EBB30E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223BB-1682-E54C-AD7F-BB9BF6E7D466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003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B61630-5AB4-9444-4FA5-E31C2AEAC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1BA75C2-E96B-FCC1-BDDC-89FC9A3512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A24CD5C-5574-B808-C888-92B65D9E6B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8E3B582-4F85-3089-D17D-CB83D365A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FBC0-6D90-CD48-B5B0-276F3EC9E2DD}" type="datetimeFigureOut">
              <a:rPr kumimoji="1" lang="en-US" altLang="ja-JP" smtClean="0"/>
              <a:t>6/8/26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6AFE701-7094-60AE-3828-0E26AE156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C01B71F-98D4-8B2A-A3D6-CE773B830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223BB-1682-E54C-AD7F-BB9BF6E7D466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7834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A5B6DD-85AD-B2E1-8241-2D1BFE0CC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BCDB5DF-2F69-6832-FDE4-DB4D205881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317B631-3876-6C04-9582-36D525C4A0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E0FDBA1-A197-866B-CD72-A989B8E006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23A6CAF-FA8A-26D9-D984-55E7250020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4F7EA51-797E-D46C-8145-FE760751A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FBC0-6D90-CD48-B5B0-276F3EC9E2DD}" type="datetimeFigureOut">
              <a:rPr kumimoji="1" lang="en-US" altLang="ja-JP" smtClean="0"/>
              <a:t>6/8/26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98EEFFF3-F2B5-F8F5-7B7A-BAB38C807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F3FE6299-010D-AFB6-ED54-E45B92AEC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223BB-1682-E54C-AD7F-BB9BF6E7D466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2842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6278464-0C17-D715-6C9C-45E898636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0999289-2567-9851-5C75-889036AD4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FBC0-6D90-CD48-B5B0-276F3EC9E2DD}" type="datetimeFigureOut">
              <a:rPr kumimoji="1" lang="en-US" altLang="ja-JP" smtClean="0"/>
              <a:t>6/8/26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2055D52-669C-DD07-129F-8E8A313F2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AE1446C-01E8-381B-8EC2-BBBA1D288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223BB-1682-E54C-AD7F-BB9BF6E7D466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8446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DE766B55-212F-35A9-6B09-D0B990FD7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FBC0-6D90-CD48-B5B0-276F3EC9E2DD}" type="datetimeFigureOut">
              <a:rPr kumimoji="1" lang="en-US" altLang="ja-JP" smtClean="0"/>
              <a:t>6/8/26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39F2ACE-04EE-5B05-4270-5792C781A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CDE3576-DAD2-1202-00D7-B2EEA54E1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223BB-1682-E54C-AD7F-BB9BF6E7D466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968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3A48A3-6FAB-3232-BFA2-D71E27E2C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C86C3F5-2DA7-8BCB-D38C-1C0F54FA3A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A70682B-AE79-00FF-059F-F1311FF573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A701895-4B45-EEE4-2160-F180EBCC7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FBC0-6D90-CD48-B5B0-276F3EC9E2DD}" type="datetimeFigureOut">
              <a:rPr kumimoji="1" lang="en-US" altLang="ja-JP" smtClean="0"/>
              <a:t>6/8/26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1AA2434-61A8-C005-AFDC-73F7B6C24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2DBC4E6-8A5C-4844-7ADC-99250C857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223BB-1682-E54C-AD7F-BB9BF6E7D466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4534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618C81B-047D-BAA8-D478-C9E9D1900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607741E5-F905-6418-7D99-625DCA1884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D426110-0120-4E3D-E715-05081C11B2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C9EEECF-37DC-0DBB-924A-9D1039177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FBC0-6D90-CD48-B5B0-276F3EC9E2DD}" type="datetimeFigureOut">
              <a:rPr kumimoji="1" lang="en-US" altLang="ja-JP" smtClean="0"/>
              <a:t>6/8/26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A655000-8F29-E99C-78E5-9A7E25F28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6B50D60-E1BC-A833-D917-E8850DA92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223BB-1682-E54C-AD7F-BB9BF6E7D466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7229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83DBA51D-0A79-C530-B4AC-A7732B190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CFA709A-3EFC-EB88-5CB5-5F308C07DE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EBFFE8C-EFEC-FF0E-3FC9-26BE2B70AB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45DFBC0-6D90-CD48-B5B0-276F3EC9E2DD}" type="datetimeFigureOut">
              <a:rPr kumimoji="1" lang="en-US" altLang="ja-JP" smtClean="0"/>
              <a:t>6/8/26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DB0DCEE-697C-CD47-F4F0-DB0E64CE8B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99B19DA-87BF-ED75-71AD-27D7E8190C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6B223BB-1682-E54C-AD7F-BB9BF6E7D466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7555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C37DFD09-7F5A-45CC-BCE3-093C420692E8}"/>
              </a:ext>
            </a:extLst>
          </p:cNvPr>
          <p:cNvSpPr/>
          <p:nvPr/>
        </p:nvSpPr>
        <p:spPr>
          <a:xfrm>
            <a:off x="3887941" y="3974296"/>
            <a:ext cx="3283825" cy="584775"/>
          </a:xfrm>
          <a:prstGeom prst="roundRect">
            <a:avLst/>
          </a:prstGeom>
          <a:solidFill>
            <a:srgbClr val="3C6FCC"/>
          </a:solidFill>
          <a:ln w="38100">
            <a:solidFill>
              <a:srgbClr val="3C6F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chemeClr val="bg1"/>
              </a:solidFill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736762B-A052-41D0-5968-114B917BBB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7733" y="728789"/>
            <a:ext cx="11181729" cy="2387600"/>
          </a:xfrm>
        </p:spPr>
        <p:txBody>
          <a:bodyPr>
            <a:normAutofit/>
          </a:bodyPr>
          <a:lstStyle/>
          <a:p>
            <a:r>
              <a:rPr lang="ja-JP" altLang="ja-JP" sz="5000" b="1" i="0" u="none" strike="noStrike" dirty="0">
                <a:effectLst/>
                <a:latin typeface="-webkit-standard"/>
              </a:rPr>
              <a:t>ストレスチェック</a:t>
            </a:r>
            <a:r>
              <a:rPr lang="ja-JP" altLang="en-US" sz="5000" b="1" i="0" u="none" strike="noStrike" dirty="0">
                <a:effectLst/>
                <a:latin typeface="-webkit-standard"/>
              </a:rPr>
              <a:t>実施</a:t>
            </a:r>
            <a:r>
              <a:rPr lang="ja-JP" altLang="ja-JP" sz="5000" b="1" i="0" u="none" strike="noStrike" dirty="0">
                <a:solidFill>
                  <a:srgbClr val="000000"/>
                </a:solidFill>
                <a:effectLst/>
                <a:latin typeface="-webkit-standard"/>
              </a:rPr>
              <a:t>に</a:t>
            </a:r>
            <a:r>
              <a:rPr lang="ja-JP" altLang="en-US" sz="5000" b="1" i="0" u="none" strike="noStrike" dirty="0">
                <a:solidFill>
                  <a:srgbClr val="000000"/>
                </a:solidFill>
                <a:effectLst/>
                <a:latin typeface="-webkit-standard"/>
              </a:rPr>
              <a:t>より</a:t>
            </a:r>
            <a:br>
              <a:rPr lang="ja-JP" altLang="en-US" sz="5000" b="1" i="0" u="none" strike="noStrike" dirty="0">
                <a:solidFill>
                  <a:srgbClr val="000000"/>
                </a:solidFill>
                <a:effectLst/>
                <a:latin typeface="-webkit-standard"/>
              </a:rPr>
            </a:br>
            <a:r>
              <a:rPr lang="ja-JP" altLang="ja-JP" sz="5000" b="1" i="0" u="none" strike="noStrike" dirty="0">
                <a:solidFill>
                  <a:srgbClr val="000000"/>
                </a:solidFill>
                <a:effectLst/>
                <a:latin typeface="-webkit-standard"/>
              </a:rPr>
              <a:t>「離職防止」と「リスク経営</a:t>
            </a:r>
            <a:r>
              <a:rPr lang="ja-JP" altLang="en-US" sz="5000" b="1" i="0" u="none" strike="noStrike" dirty="0">
                <a:solidFill>
                  <a:srgbClr val="000000"/>
                </a:solidFill>
                <a:effectLst/>
                <a:latin typeface="-webkit-standard"/>
              </a:rPr>
              <a:t>」を！</a:t>
            </a:r>
            <a:endParaRPr kumimoji="1" lang="ja-JP" altLang="en-US" sz="5000" b="1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DFE8724-11CD-5621-37B8-EB5A3C0094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2127" y="3162948"/>
            <a:ext cx="11367746" cy="1031221"/>
          </a:xfrm>
        </p:spPr>
        <p:txBody>
          <a:bodyPr>
            <a:normAutofit/>
          </a:bodyPr>
          <a:lstStyle/>
          <a:p>
            <a:r>
              <a:rPr kumimoji="1" lang="en-US" altLang="ja-JP" sz="3200" dirty="0"/>
              <a:t>〜</a:t>
            </a:r>
            <a:r>
              <a:rPr lang="ja-JP" altLang="ja-JP" sz="32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義務化への対応と、</a:t>
            </a:r>
            <a:r>
              <a:rPr lang="ja-JP" altLang="ja-JP" sz="3200" b="1" i="0" u="none" strike="noStrike" dirty="0">
                <a:solidFill>
                  <a:srgbClr val="3C6FCC"/>
                </a:solidFill>
                <a:effectLst/>
                <a:latin typeface="-webkit-standard"/>
              </a:rPr>
              <a:t>選ばれる職場づくり</a:t>
            </a:r>
            <a:r>
              <a:rPr lang="ja-JP" altLang="en-US" sz="3200" dirty="0">
                <a:solidFill>
                  <a:srgbClr val="000000"/>
                </a:solidFill>
                <a:latin typeface="-webkit-standard"/>
              </a:rPr>
              <a:t>を両立</a:t>
            </a:r>
            <a:r>
              <a:rPr lang="en-US" altLang="ja-JP" sz="32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〜</a:t>
            </a:r>
            <a:endParaRPr kumimoji="1" lang="ja-JP" altLang="en-US" sz="32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D1F340F-95A9-AE07-67E7-3ACA13C2A12D}"/>
              </a:ext>
            </a:extLst>
          </p:cNvPr>
          <p:cNvSpPr txBox="1"/>
          <p:nvPr/>
        </p:nvSpPr>
        <p:spPr>
          <a:xfrm>
            <a:off x="3574178" y="4823402"/>
            <a:ext cx="5041900" cy="1200329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ja-JP" altLang="en-US" dirty="0"/>
              <a:t>発表者：人事労務部</a:t>
            </a:r>
          </a:p>
          <a:p>
            <a:pPr algn="l"/>
            <a:endParaRPr lang="ja-JP" altLang="en-US" dirty="0"/>
          </a:p>
          <a:p>
            <a:pPr algn="l"/>
            <a:endParaRPr lang="ja-JP" altLang="en-US" dirty="0"/>
          </a:p>
          <a:p>
            <a:pPr algn="l"/>
            <a:endParaRPr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1AA360E-DF0C-F8DE-8E33-35FD4D41AA9D}"/>
              </a:ext>
            </a:extLst>
          </p:cNvPr>
          <p:cNvSpPr txBox="1"/>
          <p:nvPr/>
        </p:nvSpPr>
        <p:spPr>
          <a:xfrm>
            <a:off x="536138" y="6128537"/>
            <a:ext cx="893905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altLang="ja-JP" dirty="0">
                <a:solidFill>
                  <a:srgbClr val="FF0000"/>
                </a:solidFill>
              </a:rPr>
              <a:t>※</a:t>
            </a:r>
            <a:r>
              <a:rPr lang="ja-JP" altLang="en-US" dirty="0">
                <a:solidFill>
                  <a:srgbClr val="FF0000"/>
                </a:solidFill>
              </a:rPr>
              <a:t>本資料は当機構のサービスと料金体系をもとに作成しております。</a:t>
            </a:r>
          </a:p>
          <a:p>
            <a:pPr algn="l"/>
            <a:r>
              <a:rPr lang="en-US" altLang="ja-JP" dirty="0">
                <a:solidFill>
                  <a:srgbClr val="FF0000"/>
                </a:solidFill>
              </a:rPr>
              <a:t>※</a:t>
            </a:r>
            <a:r>
              <a:rPr lang="ja-JP" altLang="en-US" dirty="0">
                <a:solidFill>
                  <a:srgbClr val="FF0000"/>
                </a:solidFill>
              </a:rPr>
              <a:t>ぜひ、他社サービスと比較・検討の上、この資料をご活用ください。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BCB57BD-833D-53A6-4578-563C76114875}"/>
              </a:ext>
            </a:extLst>
          </p:cNvPr>
          <p:cNvSpPr txBox="1"/>
          <p:nvPr/>
        </p:nvSpPr>
        <p:spPr>
          <a:xfrm>
            <a:off x="536139" y="434632"/>
            <a:ext cx="438199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>
                <a:solidFill>
                  <a:srgbClr val="FF0000"/>
                </a:solidFill>
              </a:rPr>
              <a:t>従業員数：</a:t>
            </a:r>
            <a:r>
              <a:rPr lang="en-US" altLang="ja-JP" b="1" dirty="0">
                <a:solidFill>
                  <a:srgbClr val="FF0000"/>
                </a:solidFill>
              </a:rPr>
              <a:t>9</a:t>
            </a:r>
            <a:r>
              <a:rPr lang="ja-JP" altLang="en-US" b="1" dirty="0">
                <a:solidFill>
                  <a:srgbClr val="FF0000"/>
                </a:solidFill>
              </a:rPr>
              <a:t>名以下の企業様専用資料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3A7C683-8F94-2610-172A-5D4DE82CE947}"/>
              </a:ext>
            </a:extLst>
          </p:cNvPr>
          <p:cNvSpPr txBox="1"/>
          <p:nvPr/>
        </p:nvSpPr>
        <p:spPr>
          <a:xfrm>
            <a:off x="536137" y="775349"/>
            <a:ext cx="10624922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dirty="0">
                <a:solidFill>
                  <a:srgbClr val="FF0000"/>
                </a:solidFill>
              </a:rPr>
              <a:t>※</a:t>
            </a:r>
            <a:r>
              <a:rPr lang="ja-JP" altLang="en-US" dirty="0">
                <a:solidFill>
                  <a:srgbClr val="FF0000"/>
                </a:solidFill>
              </a:rPr>
              <a:t> 従業員数が</a:t>
            </a:r>
            <a:r>
              <a:rPr lang="en-US" altLang="ja-JP" dirty="0">
                <a:solidFill>
                  <a:srgbClr val="FF0000"/>
                </a:solidFill>
              </a:rPr>
              <a:t>10〜50</a:t>
            </a:r>
            <a:r>
              <a:rPr lang="ja-JP" altLang="en-US" dirty="0">
                <a:solidFill>
                  <a:srgbClr val="FF0000"/>
                </a:solidFill>
              </a:rPr>
              <a:t>名未満の企業様は「スタンダードプラン案」資料をご活用ください。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9DFC49A-C5AF-CB2B-742E-BBD4E89A1B57}"/>
              </a:ext>
            </a:extLst>
          </p:cNvPr>
          <p:cNvSpPr txBox="1"/>
          <p:nvPr/>
        </p:nvSpPr>
        <p:spPr>
          <a:xfrm>
            <a:off x="4136962" y="4006587"/>
            <a:ext cx="3234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ja-JP" altLang="en-US" sz="3200" b="1" dirty="0">
                <a:solidFill>
                  <a:schemeClr val="bg1"/>
                </a:solidFill>
              </a:rPr>
              <a:t>ミニプラン案</a:t>
            </a:r>
          </a:p>
        </p:txBody>
      </p:sp>
    </p:spTree>
    <p:extLst>
      <p:ext uri="{BB962C8B-B14F-4D97-AF65-F5344CB8AC3E}">
        <p14:creationId xmlns:p14="http://schemas.microsoft.com/office/powerpoint/2010/main" val="1958319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A1AE0BD5-BD29-EE3C-5459-CA1DA51C05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7" t="2306" r="1299"/>
          <a:stretch>
            <a:fillRect/>
          </a:stretch>
        </p:blipFill>
        <p:spPr>
          <a:xfrm>
            <a:off x="796862" y="707103"/>
            <a:ext cx="9991313" cy="579230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9091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6E539A22-F29A-088E-AE42-5F9D69907E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" t="1637" r="1451" b="215"/>
          <a:stretch>
            <a:fillRect/>
          </a:stretch>
        </p:blipFill>
        <p:spPr>
          <a:xfrm>
            <a:off x="447866" y="404286"/>
            <a:ext cx="10676040" cy="6048857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282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26F27263-A597-2183-5D15-F5C89698FE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6" t="4765" r="1550" b="1898"/>
          <a:stretch>
            <a:fillRect/>
          </a:stretch>
        </p:blipFill>
        <p:spPr>
          <a:xfrm>
            <a:off x="923759" y="733372"/>
            <a:ext cx="10344481" cy="5719771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02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7D53998-7198-3C06-3833-1FA05DFA84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t="4650" r="927" b="1926"/>
          <a:stretch>
            <a:fillRect/>
          </a:stretch>
        </p:blipFill>
        <p:spPr>
          <a:xfrm>
            <a:off x="537663" y="655562"/>
            <a:ext cx="10802840" cy="591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307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CF0C453C-519F-37E9-9B15-BAFAAC27B7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4" t="7671"/>
          <a:stretch>
            <a:fillRect/>
          </a:stretch>
        </p:blipFill>
        <p:spPr>
          <a:xfrm>
            <a:off x="757979" y="734608"/>
            <a:ext cx="10790401" cy="5718535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03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B50581EE-5CC4-65E0-70B7-1A2F0CB96B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4"/>
          <a:stretch>
            <a:fillRect/>
          </a:stretch>
        </p:blipFill>
        <p:spPr>
          <a:xfrm>
            <a:off x="573990" y="440494"/>
            <a:ext cx="11044019" cy="620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306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5595D38D-FBD0-3A03-D7F0-7900D21238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"/>
          <a:stretch>
            <a:fillRect/>
          </a:stretch>
        </p:blipFill>
        <p:spPr>
          <a:xfrm>
            <a:off x="136960" y="133771"/>
            <a:ext cx="11654118" cy="659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195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392A4282-FF56-2DDF-7972-FEC4B7C66C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0" b="3603"/>
          <a:stretch>
            <a:fillRect/>
          </a:stretch>
        </p:blipFill>
        <p:spPr>
          <a:xfrm>
            <a:off x="349084" y="286373"/>
            <a:ext cx="11392191" cy="631849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9276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FD8F4185-AFA0-BC05-1C49-6459347EA6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" t="4324" r="1956" b="2639"/>
          <a:stretch>
            <a:fillRect/>
          </a:stretch>
        </p:blipFill>
        <p:spPr>
          <a:xfrm>
            <a:off x="273006" y="87158"/>
            <a:ext cx="11971920" cy="662392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7A40B20-0825-3D41-FF2B-FDA2B3A6AFDD}"/>
              </a:ext>
            </a:extLst>
          </p:cNvPr>
          <p:cNvSpPr txBox="1"/>
          <p:nvPr/>
        </p:nvSpPr>
        <p:spPr>
          <a:xfrm>
            <a:off x="6860491" y="2786684"/>
            <a:ext cx="1332254" cy="369332"/>
          </a:xfrm>
          <a:prstGeom prst="rect">
            <a:avLst/>
          </a:prstGeom>
          <a:noFill/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9</a:t>
            </a:r>
            <a:r>
              <a:rPr lang="ja-JP" altLang="en-US" dirty="0"/>
              <a:t>名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E092F25-0718-60DF-3C5C-DBAA060757D1}"/>
              </a:ext>
            </a:extLst>
          </p:cNvPr>
          <p:cNvSpPr txBox="1"/>
          <p:nvPr/>
        </p:nvSpPr>
        <p:spPr>
          <a:xfrm>
            <a:off x="8360833" y="2786684"/>
            <a:ext cx="1332254" cy="369332"/>
          </a:xfrm>
          <a:prstGeom prst="rect">
            <a:avLst/>
          </a:prstGeom>
          <a:noFill/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dirty="0"/>
              <a:t>49,500</a:t>
            </a:r>
            <a:r>
              <a:rPr lang="ja-JP" altLang="en-US" dirty="0"/>
              <a:t>円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CE13BF6-C3B8-ACED-B66C-7BE6759ACE50}"/>
              </a:ext>
            </a:extLst>
          </p:cNvPr>
          <p:cNvSpPr txBox="1"/>
          <p:nvPr/>
        </p:nvSpPr>
        <p:spPr>
          <a:xfrm>
            <a:off x="8367059" y="4025865"/>
            <a:ext cx="1332254" cy="369332"/>
          </a:xfrm>
          <a:prstGeom prst="rect">
            <a:avLst/>
          </a:prstGeom>
          <a:noFill/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dirty="0"/>
              <a:t>115,500</a:t>
            </a:r>
            <a:r>
              <a:rPr lang="ja-JP" altLang="en-US" dirty="0"/>
              <a:t>円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EA67001-4C92-9D68-53EC-D88205A9B89E}"/>
              </a:ext>
            </a:extLst>
          </p:cNvPr>
          <p:cNvSpPr txBox="1"/>
          <p:nvPr/>
        </p:nvSpPr>
        <p:spPr>
          <a:xfrm>
            <a:off x="1142253" y="5400834"/>
            <a:ext cx="700493" cy="276813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25901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2F1B6443-906A-9B35-4022-796AF946B8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3" b="1778"/>
          <a:stretch>
            <a:fillRect/>
          </a:stretch>
        </p:blipFill>
        <p:spPr>
          <a:xfrm>
            <a:off x="489129" y="434824"/>
            <a:ext cx="10593513" cy="6114033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802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683E3C05-741C-1AAE-EE2E-D873C4D4C7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0"/>
          <a:stretch>
            <a:fillRect/>
          </a:stretch>
        </p:blipFill>
        <p:spPr>
          <a:xfrm>
            <a:off x="511196" y="390838"/>
            <a:ext cx="10337368" cy="596551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53509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ワイド画面</PresentationFormat>
  <Slides>12</Slides>
  <Notes>0</Notes>
  <HiddenSlides>0</HiddenSlide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3" baseType="lpstr">
      <vt:lpstr>Office テーマ</vt:lpstr>
      <vt:lpstr>ストレスチェック実施により 「離職防止」と「リスク経営」を！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従業員10人の新基準： ストレスチェック実施による「離職防止」と「リスク経営」</dc:title>
  <dc:creator>ITO YUMIKO</dc:creator>
  <cp:lastModifiedBy>YUMIKO ITO</cp:lastModifiedBy>
  <cp:revision>29</cp:revision>
  <dcterms:created xsi:type="dcterms:W3CDTF">2026-05-14T02:05:59Z</dcterms:created>
  <dcterms:modified xsi:type="dcterms:W3CDTF">2026-06-08T03:21:40Z</dcterms:modified>
</cp:coreProperties>
</file>