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FCC"/>
    <a:srgbClr val="F9EBF8"/>
    <a:srgbClr val="46243D"/>
    <a:srgbClr val="EEF9FD"/>
    <a:srgbClr val="D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7A677-73C0-45C7-14FC-1A4DA31E4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0ACECD-22DB-EF76-A2BA-7A1C17AF6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E41F95-9127-0F7E-8D0F-BB1359AB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7A9903-63A7-A012-2277-7782BF4B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AD10F1-4684-186E-9A71-95AC96F8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00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2B60A-3FFC-31E1-ED2B-29D39FDA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5ADE43-8911-61D5-8E70-79433867E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9B8C81-D367-3202-EE22-26AE0B7D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4F75EB-44F6-A37E-4CBA-4048FDC6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ECF758-6E0B-5326-628F-4351452E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55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D0A054-493C-7132-AB3A-89259CEDF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1D520D-0848-79D4-A7BB-11DE2ABE9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2DE0B1-A47C-0252-016F-4026E0C7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23955A-A88F-71F0-D673-8C803221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3F9D82-236F-4E07-5A9E-BAC829F6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30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FE362-595E-0883-784E-80B55199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227822-82D4-FAAB-00F2-A96EAB62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EF5A8C-DF03-5286-963A-C08A7F70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00DEC3-420C-B23B-3D16-55B39047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3AD03-B919-AA11-5DA1-27DB87FC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6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4E975-F8EA-A8D5-EAD4-05FFC3C8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D6DC91-112B-0CD9-A922-F6FDA9D22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254294-35BC-9600-4CA1-BACAF35F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CD228E-48B4-1DB3-2750-CC43D65C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3742C5-C860-0A4A-1FE6-720EBB30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03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B61630-5AB4-9444-4FA5-E31C2AEA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BA75C2-E96B-FCC1-BDDC-89FC9A351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24CD5C-5574-B808-C888-92B65D9E6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E3B582-4F85-3089-D17D-CB83D365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AFE701-7094-60AE-3828-0E26AE15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01B71F-98D4-8B2A-A3D6-CE773B83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83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A5B6DD-85AD-B2E1-8241-2D1BFE0C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CDB5DF-2F69-6832-FDE4-DB4D20588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17B631-3876-6C04-9582-36D525C4A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0FDBA1-A197-866B-CD72-A989B8E00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3A6CAF-FA8A-26D9-D984-55E725002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F7EA51-797E-D46C-8145-FE760751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EEFFF3-F2B5-F8F5-7B7A-BAB38C80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FE6299-010D-AFB6-ED54-E45B92AE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278464-0C17-D715-6C9C-45E89863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999289-2567-9851-5C75-889036AD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055D52-669C-DD07-129F-8E8A313F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E1446C-01E8-381B-8EC2-BBBA1D28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44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766B55-212F-35A9-6B09-D0B990F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9F2ACE-04EE-5B05-4270-5792C781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DE3576-DAD2-1202-00D7-B2EEA54E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A48A3-6FAB-3232-BFA2-D71E27E2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86C3F5-2DA7-8BCB-D38C-1C0F54FA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70682B-AE79-00FF-059F-F1311FF57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701895-4B45-EEE4-2160-F180EBCC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AA2434-61A8-C005-AFDC-73F7B6C2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DBC4E6-8A5C-4844-7ADC-99250C85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53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8C81B-047D-BAA8-D478-C9E9D190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7741E5-F905-6418-7D99-625DCA188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426110-0120-4E3D-E715-05081C11B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9EEECF-37DC-0DBB-924A-9D103917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655000-8F29-E99C-78E5-9A7E25F2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B50D60-E1BC-A833-D917-E8850DA9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22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3DBA51D-0A79-C530-B4AC-A7732B19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FA709A-3EFC-EB88-5CB5-5F308C0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BFFE8C-EFEC-FF0E-3FC9-26BE2B70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5DFBC0-6D90-CD48-B5B0-276F3EC9E2DD}" type="datetimeFigureOut">
              <a:rPr kumimoji="1" lang="en-US" altLang="ja-JP" smtClean="0"/>
              <a:t>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B0DCEE-697C-CD47-F4F0-DB0E64CE8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9B19DA-87BF-ED75-71AD-27D7E819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55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37DFD09-7F5A-45CC-BCE3-093C420692E8}"/>
              </a:ext>
            </a:extLst>
          </p:cNvPr>
          <p:cNvSpPr/>
          <p:nvPr/>
        </p:nvSpPr>
        <p:spPr>
          <a:xfrm>
            <a:off x="3802029" y="3786615"/>
            <a:ext cx="4586196" cy="656256"/>
          </a:xfrm>
          <a:prstGeom prst="roundRect">
            <a:avLst/>
          </a:prstGeom>
          <a:solidFill>
            <a:srgbClr val="3C6FCC"/>
          </a:solidFill>
          <a:ln w="38100">
            <a:solidFill>
              <a:srgbClr val="3C6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</a:rPr>
              <a:t>スタンダードプラン例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FE8724-11CD-5621-37B8-EB5A3C009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254" y="3121951"/>
            <a:ext cx="11367746" cy="656256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〜</a:t>
            </a:r>
            <a:r>
              <a:rPr lang="ja-JP" altLang="ja-JP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義務化への対応と、</a:t>
            </a:r>
            <a:r>
              <a:rPr lang="ja-JP" altLang="ja-JP" sz="3200" b="1" i="0" u="none" strike="noStrike" dirty="0">
                <a:solidFill>
                  <a:srgbClr val="3C6FCC"/>
                </a:solidFill>
                <a:effectLst/>
                <a:latin typeface="-webkit-standard"/>
              </a:rPr>
              <a:t>選ばれる職場づくり</a:t>
            </a:r>
            <a:r>
              <a:rPr lang="ja-JP" altLang="ja-JP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のために</a:t>
            </a:r>
            <a:r>
              <a:rPr lang="en-US" altLang="ja-JP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〜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1F340F-95A9-AE07-67E7-3ACA13C2A12D}"/>
              </a:ext>
            </a:extLst>
          </p:cNvPr>
          <p:cNvSpPr txBox="1"/>
          <p:nvPr/>
        </p:nvSpPr>
        <p:spPr>
          <a:xfrm>
            <a:off x="3574178" y="4823402"/>
            <a:ext cx="5041900" cy="120032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/>
              <a:t>発表者：人事労務部</a:t>
            </a:r>
          </a:p>
          <a:p>
            <a:pPr algn="l"/>
            <a:endParaRPr lang="ja-JP" altLang="en-US" dirty="0"/>
          </a:p>
          <a:p>
            <a:pPr algn="l"/>
            <a:endParaRPr lang="ja-JP" altLang="en-US" dirty="0"/>
          </a:p>
          <a:p>
            <a:pPr algn="l"/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AA360E-DF0C-F8DE-8E33-35FD4D41AA9D}"/>
              </a:ext>
            </a:extLst>
          </p:cNvPr>
          <p:cNvSpPr txBox="1"/>
          <p:nvPr/>
        </p:nvSpPr>
        <p:spPr>
          <a:xfrm>
            <a:off x="536138" y="6128537"/>
            <a:ext cx="89390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本資料は当機構のサービスと料金体系をもとに作成しております。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ぜひ、他社サービスと比較・検討の上、この資料をご活用ください。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CB57BD-833D-53A6-4578-563C76114875}"/>
              </a:ext>
            </a:extLst>
          </p:cNvPr>
          <p:cNvSpPr txBox="1"/>
          <p:nvPr/>
        </p:nvSpPr>
        <p:spPr>
          <a:xfrm>
            <a:off x="536139" y="434632"/>
            <a:ext cx="47928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従業員数：</a:t>
            </a:r>
            <a:r>
              <a:rPr lang="en-US" altLang="ja-JP" b="1" dirty="0">
                <a:solidFill>
                  <a:srgbClr val="FF0000"/>
                </a:solidFill>
              </a:rPr>
              <a:t>10〜50</a:t>
            </a:r>
            <a:r>
              <a:rPr lang="ja-JP" altLang="en-US" b="1" dirty="0">
                <a:solidFill>
                  <a:srgbClr val="FF0000"/>
                </a:solidFill>
              </a:rPr>
              <a:t>名未満の企業様専用資料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A7C683-8F94-2610-172A-5D4DE82CE947}"/>
              </a:ext>
            </a:extLst>
          </p:cNvPr>
          <p:cNvSpPr txBox="1"/>
          <p:nvPr/>
        </p:nvSpPr>
        <p:spPr>
          <a:xfrm>
            <a:off x="536138" y="775348"/>
            <a:ext cx="807994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 従業員数が</a:t>
            </a:r>
            <a:r>
              <a:rPr lang="en-US" altLang="ja-JP" dirty="0">
                <a:solidFill>
                  <a:srgbClr val="FF0000"/>
                </a:solidFill>
              </a:rPr>
              <a:t>9</a:t>
            </a:r>
            <a:r>
              <a:rPr lang="ja-JP" altLang="en-US" dirty="0">
                <a:solidFill>
                  <a:srgbClr val="FF0000"/>
                </a:solidFill>
              </a:rPr>
              <a:t>名以下の企業様は「ミニプラン案」資料をご活用ください。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25D041F4-8C80-4CDE-DAF0-AF2C9BCCB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127" y="775348"/>
            <a:ext cx="1066800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5000" b="1" i="0" u="none" strike="noStrike" dirty="0">
                <a:effectLst/>
                <a:latin typeface="-webkit-standard"/>
              </a:rPr>
              <a:t>ストレスチェック</a:t>
            </a:r>
            <a:r>
              <a:rPr lang="ja-JP" altLang="en-US" sz="5000" b="1" i="0" u="none" strike="noStrike" dirty="0">
                <a:effectLst/>
                <a:latin typeface="-webkit-standard"/>
              </a:rPr>
              <a:t>実施</a:t>
            </a:r>
            <a:r>
              <a:rPr lang="ja-JP" altLang="en-US" sz="5000" b="1" dirty="0">
                <a:solidFill>
                  <a:srgbClr val="000000"/>
                </a:solidFill>
                <a:latin typeface="-webkit-standard"/>
              </a:rPr>
              <a:t>で</a:t>
            </a:r>
            <a:br>
              <a:rPr lang="ja-JP" altLang="en-US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ja-JP" altLang="ja-JP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「離職防止」と「リスク経営</a:t>
            </a:r>
            <a:r>
              <a:rPr lang="ja-JP" altLang="en-US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」を！</a:t>
            </a:r>
            <a:endParaRPr kumimoji="1" lang="ja-JP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55501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EE453CD-6F0F-8FEF-FCFB-26DCCC2FF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2530" r="1052" b="1778"/>
          <a:stretch>
            <a:fillRect/>
          </a:stretch>
        </p:blipFill>
        <p:spPr>
          <a:xfrm>
            <a:off x="936061" y="784411"/>
            <a:ext cx="9937273" cy="565933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92DFC1-E9D5-4B23-7B26-35097247E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r="1299"/>
          <a:stretch>
            <a:fillRect/>
          </a:stretch>
        </p:blipFill>
        <p:spPr>
          <a:xfrm>
            <a:off x="809311" y="481233"/>
            <a:ext cx="9622989" cy="5733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26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F9C9472-7B07-7BF5-FEF0-7B93DB633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1451"/>
          <a:stretch>
            <a:fillRect/>
          </a:stretch>
        </p:blipFill>
        <p:spPr>
          <a:xfrm>
            <a:off x="693384" y="404789"/>
            <a:ext cx="10185003" cy="587953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3780A3-5E6E-BDE6-61B2-DE3916DE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6330" b="1756"/>
          <a:stretch>
            <a:fillRect/>
          </a:stretch>
        </p:blipFill>
        <p:spPr>
          <a:xfrm>
            <a:off x="617484" y="670361"/>
            <a:ext cx="10231080" cy="56547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84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9A8DE8-2F47-CCE1-4F83-E81FCCDF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" b="1778"/>
          <a:stretch>
            <a:fillRect/>
          </a:stretch>
        </p:blipFill>
        <p:spPr>
          <a:xfrm>
            <a:off x="537663" y="740418"/>
            <a:ext cx="10930589" cy="5700227"/>
          </a:xfrm>
          <a:prstGeom prst="rect">
            <a:avLst/>
          </a:prstGeom>
          <a:ln>
            <a:noFill/>
          </a:ln>
        </p:spPr>
      </p:pic>
      <p:sp>
        <p:nvSpPr>
          <p:cNvPr id="12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CEA136-F02D-7BDE-2200-B489106EA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3" y="316262"/>
            <a:ext cx="10472783" cy="57862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5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EEA8C5-CC21-72D6-9DB4-6B5ECE30D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r="2004"/>
          <a:stretch>
            <a:fillRect/>
          </a:stretch>
        </p:blipFill>
        <p:spPr>
          <a:xfrm>
            <a:off x="373530" y="371453"/>
            <a:ext cx="10367606" cy="61150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96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BFE16A2-429A-E5C6-A094-15D8A7DC1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229636"/>
            <a:ext cx="11479803" cy="64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6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CF043CA-BB8A-4249-06B6-D6393884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0" y="260524"/>
            <a:ext cx="11579412" cy="6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7B41A44-D5D8-4C7D-78BF-FA9220758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2862" r="3432" b="1356"/>
          <a:stretch>
            <a:fillRect/>
          </a:stretch>
        </p:blipFill>
        <p:spPr>
          <a:xfrm>
            <a:off x="687209" y="512759"/>
            <a:ext cx="10197353" cy="6056756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FAAC16F-A71B-BB91-4A06-D5D6946F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6" y="168296"/>
            <a:ext cx="11753724" cy="6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971CDFD-AF13-8227-A180-1EADA0DA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2950" r="1801" b="2262"/>
          <a:stretch>
            <a:fillRect/>
          </a:stretch>
        </p:blipFill>
        <p:spPr>
          <a:xfrm>
            <a:off x="876199" y="707103"/>
            <a:ext cx="9864937" cy="57108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14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13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ストレスチェック実施で 「離職防止」と「リスク経営」を！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従業員10人の新基準： ストレスチェック実施による「離職防止」と「リスク経営」</dc:title>
  <dc:creator>ITO YUMIKO</dc:creator>
  <cp:lastModifiedBy>ITO YUMIKO</cp:lastModifiedBy>
  <cp:revision>30</cp:revision>
  <dcterms:created xsi:type="dcterms:W3CDTF">2026-05-14T02:05:59Z</dcterms:created>
  <dcterms:modified xsi:type="dcterms:W3CDTF">2026-06-05T04:18:55Z</dcterms:modified>
</cp:coreProperties>
</file>